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73" autoAdjust="0"/>
    <p:restoredTop sz="94660"/>
  </p:normalViewPr>
  <p:slideViewPr>
    <p:cSldViewPr>
      <p:cViewPr>
        <p:scale>
          <a:sx n="75" d="100"/>
          <a:sy n="75" d="100"/>
        </p:scale>
        <p:origin x="-10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24/03/2020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12.wav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1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wav"/><Relationship Id="rId1" Type="http://schemas.microsoft.com/office/2007/relationships/media" Target="../media/media13.wav"/><Relationship Id="rId5" Type="http://schemas.openxmlformats.org/officeDocument/2006/relationships/image" Target="../media/image2.png"/><Relationship Id="rId4" Type="http://schemas.openxmlformats.org/officeDocument/2006/relationships/hyperlink" Target="http://contenidos.educarex.es/mci/2003/18/bachillerato/t1p3p4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UY" dirty="0" smtClean="0"/>
              <a:t>“en el bosque” R. </a:t>
            </a:r>
            <a:r>
              <a:rPr lang="es-UY" dirty="0" err="1" smtClean="0"/>
              <a:t>Akutagawa</a:t>
            </a:r>
            <a:endParaRPr lang="es-UY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UY" dirty="0" smtClean="0"/>
              <a:t>Pautas para el análisis </a:t>
            </a:r>
          </a:p>
          <a:p>
            <a:r>
              <a:rPr lang="es-UY" dirty="0" smtClean="0"/>
              <a:t>Bloque 1 </a:t>
            </a:r>
            <a:endParaRPr lang="es-UY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292080" y="2864255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2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5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Clasificación de personajes </a:t>
            </a:r>
            <a:endParaRPr lang="es-UY" dirty="0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s-ES" dirty="0"/>
              <a:t>Según el papel que desempeñan en la obra los personajes principales pueden caracterizarse en:</a:t>
            </a:r>
            <a:endParaRPr lang="es-UY" dirty="0"/>
          </a:p>
          <a:p>
            <a:pPr marL="0" indent="0">
              <a:buNone/>
            </a:pPr>
            <a:r>
              <a:rPr lang="es-ES" dirty="0" smtClean="0"/>
              <a:t>    1.PROTAGONISTA</a:t>
            </a:r>
            <a:r>
              <a:rPr lang="es-ES" dirty="0"/>
              <a:t>: es el personaje central de la narración que provoca la acción y en torno a quien gira la obra, pues realiza los hechos más importantes y determina la conducta de los demás.</a:t>
            </a:r>
            <a:endParaRPr lang="es-UY" dirty="0"/>
          </a:p>
          <a:p>
            <a:pPr marL="0" indent="0">
              <a:buNone/>
            </a:pPr>
            <a:r>
              <a:rPr lang="es-ES" dirty="0" smtClean="0"/>
              <a:t>    </a:t>
            </a:r>
            <a:r>
              <a:rPr lang="es-ES" dirty="0"/>
              <a:t>2. ANTAGONISTA: es el personaje opuesto al protagonista, quien, consciente o inconscientemente, le causa dificultades. Puede estar presente en la obra o nunca aparecer de manera directa, pero impone su presencia en la mente de los otros</a:t>
            </a:r>
            <a:endParaRPr lang="es-UY" dirty="0"/>
          </a:p>
          <a:p>
            <a:pPr marL="0" indent="0">
              <a:buNone/>
            </a:pPr>
            <a:r>
              <a:rPr lang="es-ES" dirty="0"/>
              <a:t> </a:t>
            </a:r>
            <a:r>
              <a:rPr lang="es-UY" dirty="0"/>
              <a:t> </a:t>
            </a:r>
            <a:r>
              <a:rPr lang="es-UY" dirty="0" smtClean="0"/>
              <a:t>  3. PERSONAJE SECUNDARIO: </a:t>
            </a:r>
            <a:endParaRPr lang="es-UY" dirty="0"/>
          </a:p>
          <a:p>
            <a:pPr marL="0" indent="0">
              <a:buNone/>
            </a:pPr>
            <a:r>
              <a:rPr lang="es-UY" dirty="0"/>
              <a:t>a-Sirve para caracterizar mejor al personaje principal. </a:t>
            </a:r>
          </a:p>
          <a:p>
            <a:pPr marL="0" indent="0">
              <a:buNone/>
            </a:pPr>
            <a:r>
              <a:rPr lang="es-UY" dirty="0"/>
              <a:t>b-Sus acciones ayudan a la realización de la obra pero no tiene una actuación que lo haga independiente o destacado. c-Son numerosos en una novela y escasos en un cuento. Los personajes pueden describirse a través de las siguientes categorías: </a:t>
            </a:r>
          </a:p>
          <a:p>
            <a:pPr marL="0" indent="0">
              <a:buNone/>
            </a:pPr>
            <a:r>
              <a:rPr lang="es-UY" dirty="0"/>
              <a:t>a. GRAFOPEYA. Se describe al personaje a través de sus características físicas. </a:t>
            </a:r>
          </a:p>
          <a:p>
            <a:pPr marL="0" indent="0">
              <a:buNone/>
            </a:pPr>
            <a:r>
              <a:rPr lang="es-UY" dirty="0"/>
              <a:t>b. ETOPEYA. Se describe al personaje a través de sus características psicológicas. </a:t>
            </a:r>
          </a:p>
          <a:p>
            <a:pPr marL="0" indent="0">
              <a:buNone/>
            </a:pPr>
            <a:endParaRPr lang="es-UY" dirty="0"/>
          </a:p>
        </p:txBody>
      </p:sp>
      <p:pic>
        <p:nvPicPr>
          <p:cNvPr id="3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5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126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6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74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Profundiza sobre personajes 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UY" dirty="0" smtClean="0"/>
              <a:t>Consulta el siguiente link:</a:t>
            </a:r>
          </a:p>
          <a:p>
            <a:endParaRPr lang="es-UY" dirty="0"/>
          </a:p>
          <a:p>
            <a:pPr marL="0" indent="0">
              <a:buNone/>
            </a:pPr>
            <a:r>
              <a:rPr lang="es-UY" dirty="0">
                <a:hlinkClick r:id="rId4"/>
              </a:rPr>
              <a:t>http://</a:t>
            </a:r>
            <a:r>
              <a:rPr lang="es-UY" dirty="0" smtClean="0">
                <a:hlinkClick r:id="rId4"/>
              </a:rPr>
              <a:t>contenidos.educarex.es/mci/2003/18/bachillerato/t1p3p4</a:t>
            </a:r>
            <a:endParaRPr lang="es-UY" dirty="0" smtClean="0"/>
          </a:p>
          <a:p>
            <a:pPr marL="0" indent="0">
              <a:buNone/>
            </a:pPr>
            <a:r>
              <a:rPr lang="es-UY" dirty="0" smtClean="0"/>
              <a:t>.</a:t>
            </a:r>
            <a:r>
              <a:rPr lang="es-UY" dirty="0" err="1"/>
              <a:t>htm</a:t>
            </a:r>
            <a:endParaRPr lang="es-UY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177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Estudiemos a los personajes </a:t>
            </a:r>
            <a:r>
              <a:rPr lang="es-UY" dirty="0" smtClean="0"/>
              <a:t>de</a:t>
            </a:r>
            <a:r>
              <a:rPr lang="es-UY" dirty="0" smtClean="0"/>
              <a:t> </a:t>
            </a:r>
            <a:r>
              <a:rPr lang="es-UY" dirty="0" smtClean="0"/>
              <a:t>nuestro cuento…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s-UY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UY" dirty="0" smtClean="0">
                <a:latin typeface="Calibri" panose="020F0502020204030204" pitchFamily="34" charset="0"/>
                <a:cs typeface="Calibri" panose="020F0502020204030204" pitchFamily="34" charset="0"/>
              </a:rPr>
              <a:t>En el caso del cuento que nos ocupa los personajes se presentan como Testigos. </a:t>
            </a:r>
          </a:p>
          <a:p>
            <a:pPr marL="0" indent="0">
              <a:buNone/>
            </a:pPr>
            <a:endParaRPr lang="es-UY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UY" dirty="0" smtClean="0">
                <a:latin typeface="Calibri" panose="020F0502020204030204" pitchFamily="34" charset="0"/>
                <a:cs typeface="Calibri" panose="020F0502020204030204" pitchFamily="34" charset="0"/>
              </a:rPr>
              <a:t>OCASIONALES                INFORMANTES      PROTAGONISTAS</a:t>
            </a:r>
          </a:p>
          <a:p>
            <a:pPr marL="0" indent="0">
              <a:buNone/>
            </a:pPr>
            <a:endParaRPr lang="es-UY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UY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UY" dirty="0" smtClean="0">
                <a:latin typeface="Calibri" panose="020F0502020204030204" pitchFamily="34" charset="0"/>
                <a:cs typeface="Calibri" panose="020F0502020204030204" pitchFamily="34" charset="0"/>
              </a:rPr>
              <a:t>¿Qué sucede con la declaración de cada personaje? </a:t>
            </a:r>
          </a:p>
          <a:p>
            <a:pPr marL="0" indent="0" algn="ctr">
              <a:buNone/>
            </a:pPr>
            <a:r>
              <a:rPr lang="es-UY" dirty="0" smtClean="0">
                <a:latin typeface="Calibri" panose="020F0502020204030204" pitchFamily="34" charset="0"/>
                <a:cs typeface="Calibri" panose="020F0502020204030204" pitchFamily="34" charset="0"/>
              </a:rPr>
              <a:t>¿Quién dice la verdad? ¿Por qué?</a:t>
            </a:r>
            <a:endParaRPr lang="es-UY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" name="4 Conector recto de flecha"/>
          <p:cNvCxnSpPr/>
          <p:nvPr/>
        </p:nvCxnSpPr>
        <p:spPr>
          <a:xfrm flipH="1">
            <a:off x="1835696" y="2780928"/>
            <a:ext cx="100811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 de flecha"/>
          <p:cNvCxnSpPr/>
          <p:nvPr/>
        </p:nvCxnSpPr>
        <p:spPr>
          <a:xfrm>
            <a:off x="3491880" y="2924944"/>
            <a:ext cx="86409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3707904" y="2636912"/>
            <a:ext cx="2736304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55976" y="414908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0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8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Género y subgénero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UY" dirty="0" smtClean="0"/>
              <a:t>Género: NARRATIVO</a:t>
            </a:r>
          </a:p>
          <a:p>
            <a:endParaRPr lang="es-UY" dirty="0"/>
          </a:p>
          <a:p>
            <a:r>
              <a:rPr lang="es-UY" dirty="0" smtClean="0"/>
              <a:t>Subgénero: CUENTO</a:t>
            </a:r>
            <a:endParaRPr lang="es-UY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  <p:pic>
        <p:nvPicPr>
          <p:cNvPr id="6" name="Sonido grab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3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587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Tema/trama/argumento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UY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UY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UY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UY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UY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UY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UY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UY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UY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UY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s-UY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UY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“La señora Argumento presenta el hilo. La señora Trama corta por aquí y une por allá. La señora Tema le da sentido al conjunto”</a:t>
            </a:r>
            <a:endParaRPr lang="es-UY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C:\Users\natyo\OneDrive\Escritorio\índic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33565"/>
            <a:ext cx="5616624" cy="2721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68800" y="148478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965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72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323528" y="332656"/>
            <a:ext cx="7601272" cy="6141296"/>
          </a:xfrm>
        </p:spPr>
        <p:txBody>
          <a:bodyPr>
            <a:normAutofit fontScale="92500" lnSpcReduction="10000"/>
          </a:bodyPr>
          <a:lstStyle/>
          <a:p>
            <a:r>
              <a:rPr lang="es-UY" b="1" dirty="0" smtClean="0"/>
              <a:t>Argumento: </a:t>
            </a:r>
            <a:r>
              <a:rPr lang="es-UY" dirty="0"/>
              <a:t>resumen del </a:t>
            </a:r>
            <a:r>
              <a:rPr lang="es-ES" dirty="0"/>
              <a:t>conjunto de acciones que llevan a cabo los personajes, expuestas en orden cronológico, pero sin establecer relaciones causales entre ellas.</a:t>
            </a:r>
            <a:endParaRPr lang="es-UY" dirty="0"/>
          </a:p>
          <a:p>
            <a:pPr marL="0" indent="0">
              <a:buNone/>
            </a:pPr>
            <a:endParaRPr lang="es-UY" dirty="0" smtClean="0"/>
          </a:p>
          <a:p>
            <a:r>
              <a:rPr lang="es-UY" b="1" dirty="0" smtClean="0"/>
              <a:t>Trama: </a:t>
            </a:r>
            <a:r>
              <a:rPr lang="es-ES" dirty="0"/>
              <a:t>Forma de presentar esas acciones y las relaciones causales que se establecen entre ellas. No hay un narrador ni un orden mejor que otro, depende de las necesidades de cada historia</a:t>
            </a:r>
            <a:endParaRPr lang="es-UY" dirty="0"/>
          </a:p>
          <a:p>
            <a:endParaRPr lang="es-UY" dirty="0"/>
          </a:p>
          <a:p>
            <a:r>
              <a:rPr lang="es-UY" b="1" dirty="0" smtClean="0"/>
              <a:t>Tema: </a:t>
            </a:r>
            <a:r>
              <a:rPr lang="es-UY" dirty="0"/>
              <a:t>No es necesario que nuestro tema sea original. Es más, es prácticamente imposible que lo sea, ya que toda la literatura gira en torno a los mismos temas universales: el amor, el odio, el sentido de la vida, el paso del tiempo, la muerte… Por tanto, lo que hace a una historia única no es el tema en sí, sino nuestra manera de exponerlo. En toda historia subyace un tema</a:t>
            </a:r>
          </a:p>
          <a:p>
            <a:endParaRPr lang="es-UY" b="1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214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5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Para el caso del cuento “En el bosque”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UY" dirty="0" smtClean="0"/>
              <a:t>Argumento: </a:t>
            </a:r>
          </a:p>
          <a:p>
            <a:endParaRPr lang="es-UY" dirty="0"/>
          </a:p>
          <a:p>
            <a:r>
              <a:rPr lang="es-UY" dirty="0" smtClean="0"/>
              <a:t>Trama: </a:t>
            </a:r>
          </a:p>
          <a:p>
            <a:endParaRPr lang="es-UY" dirty="0"/>
          </a:p>
          <a:p>
            <a:r>
              <a:rPr lang="es-UY" dirty="0" smtClean="0"/>
              <a:t>Tema:</a:t>
            </a:r>
          </a:p>
          <a:p>
            <a:endParaRPr lang="es-UY" dirty="0"/>
          </a:p>
          <a:p>
            <a:endParaRPr lang="es-UY" dirty="0" smtClean="0"/>
          </a:p>
          <a:p>
            <a:pPr marL="0" indent="0" algn="ctr">
              <a:buNone/>
            </a:pPr>
            <a:r>
              <a:rPr lang="es-UY" dirty="0" smtClean="0"/>
              <a:t>¿Podrías completar cada punto?</a:t>
            </a:r>
          </a:p>
          <a:p>
            <a:pPr marL="0" indent="0" algn="ctr">
              <a:buNone/>
            </a:pPr>
            <a:r>
              <a:rPr lang="es-UY" dirty="0" smtClean="0"/>
              <a:t>RESPONDER EN EL FORO DE LA CLASE </a:t>
            </a:r>
            <a:endParaRPr lang="es-UY" dirty="0"/>
          </a:p>
        </p:txBody>
      </p: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64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Narrador 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UY" sz="2000" dirty="0" smtClean="0"/>
          </a:p>
          <a:p>
            <a:pPr marL="0" indent="0">
              <a:buNone/>
            </a:pPr>
            <a:endParaRPr lang="es-UY" sz="2000" dirty="0"/>
          </a:p>
          <a:p>
            <a:pPr marL="0" indent="0">
              <a:buNone/>
            </a:pPr>
            <a:endParaRPr lang="es-UY" sz="2000" dirty="0"/>
          </a:p>
          <a:p>
            <a:pPr marL="0" indent="0">
              <a:buNone/>
            </a:pPr>
            <a:endParaRPr lang="es-UY" sz="2000" dirty="0" smtClean="0"/>
          </a:p>
          <a:p>
            <a:pPr marL="0" indent="0">
              <a:buNone/>
            </a:pPr>
            <a:endParaRPr lang="es-UY" sz="2000" dirty="0"/>
          </a:p>
          <a:p>
            <a:pPr marL="0" indent="0">
              <a:buNone/>
            </a:pPr>
            <a:endParaRPr lang="es-UY" sz="2000" dirty="0" smtClean="0"/>
          </a:p>
          <a:p>
            <a:pPr marL="0" indent="0">
              <a:buNone/>
            </a:pPr>
            <a:endParaRPr lang="es-UY" sz="2000" dirty="0"/>
          </a:p>
          <a:p>
            <a:pPr marL="0" indent="0">
              <a:buNone/>
            </a:pPr>
            <a:r>
              <a:rPr lang="es-UY" sz="2000" dirty="0" smtClean="0"/>
              <a:t>Voz </a:t>
            </a:r>
            <a:r>
              <a:rPr lang="es-UY" sz="2000" dirty="0"/>
              <a:t>que nace de la historia.  Es elaborado por un emisor (autor) y va dirigido a un receptor (lector). El narrador no puede identificarse con el autor, siempre hay un distanciamiento producido por el hecho de ser una creación de fantasía. </a:t>
            </a:r>
          </a:p>
          <a:p>
            <a:endParaRPr lang="es-UY" dirty="0"/>
          </a:p>
        </p:txBody>
      </p:sp>
      <p:pic>
        <p:nvPicPr>
          <p:cNvPr id="2050" name="Picture 2" descr="C:\Users\natyo\OneDrive\Escritorio\Persona-habland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178137" cy="2429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63688" y="220486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843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Clasificación de narrador 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s-UY" dirty="0" smtClean="0">
                <a:latin typeface="Calibri" panose="020F0502020204030204" pitchFamily="34" charset="0"/>
                <a:cs typeface="Calibri" panose="020F0502020204030204" pitchFamily="34" charset="0"/>
              </a:rPr>
              <a:t>Según el lugar que ocupa en la obra</a:t>
            </a:r>
          </a:p>
          <a:p>
            <a:endParaRPr lang="es-UY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UY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UY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                           INTERNO                EXTERNO</a:t>
            </a:r>
          </a:p>
          <a:p>
            <a:endParaRPr lang="es-UY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UY" dirty="0" smtClean="0">
                <a:latin typeface="Calibri" panose="020F0502020204030204" pitchFamily="34" charset="0"/>
                <a:cs typeface="Calibri" panose="020F0502020204030204" pitchFamily="34" charset="0"/>
              </a:rPr>
              <a:t>Según el grado de saber  </a:t>
            </a:r>
          </a:p>
          <a:p>
            <a:endParaRPr lang="es-UY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s-UY" dirty="0" smtClean="0">
                <a:latin typeface="Calibri" panose="020F0502020204030204" pitchFamily="34" charset="0"/>
                <a:cs typeface="Calibri" panose="020F0502020204030204" pitchFamily="34" charset="0"/>
              </a:rPr>
              <a:t>OMNISCIENTE             EQUISCIENTE               INFRASCIENTE</a:t>
            </a:r>
            <a:endParaRPr lang="es-UY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5220072" y="2060848"/>
            <a:ext cx="79208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 de flecha"/>
          <p:cNvCxnSpPr/>
          <p:nvPr/>
        </p:nvCxnSpPr>
        <p:spPr>
          <a:xfrm flipH="1">
            <a:off x="3923928" y="2060848"/>
            <a:ext cx="72008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 de flecha"/>
          <p:cNvCxnSpPr/>
          <p:nvPr/>
        </p:nvCxnSpPr>
        <p:spPr>
          <a:xfrm flipH="1">
            <a:off x="1979712" y="4221088"/>
            <a:ext cx="144016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>
            <a:off x="3635896" y="4221088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 de flecha"/>
          <p:cNvCxnSpPr/>
          <p:nvPr/>
        </p:nvCxnSpPr>
        <p:spPr>
          <a:xfrm>
            <a:off x="3707904" y="4221088"/>
            <a:ext cx="2160240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8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76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7467600" cy="6141296"/>
          </a:xfrm>
        </p:spPr>
        <p:txBody>
          <a:bodyPr/>
          <a:lstStyle/>
          <a:p>
            <a:pPr marL="0" indent="0">
              <a:buNone/>
            </a:pPr>
            <a:endParaRPr lang="es-UY" dirty="0" smtClean="0"/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r>
              <a:rPr lang="es-UY" dirty="0" smtClean="0"/>
              <a:t>¿Qué características presenta cada tipo de narrador?</a:t>
            </a:r>
          </a:p>
          <a:p>
            <a:pPr marL="0" indent="0">
              <a:buNone/>
            </a:pPr>
            <a:endParaRPr lang="es-UY" dirty="0"/>
          </a:p>
          <a:p>
            <a:pPr marL="0" indent="0">
              <a:buNone/>
            </a:pPr>
            <a:r>
              <a:rPr lang="es-UY" dirty="0" smtClean="0"/>
              <a:t>¿Qué sucede con el narrador en el cuento “En el bosque”? ¿cómo podrías clasificarlos? Fundamenta tu respuesta. </a:t>
            </a:r>
          </a:p>
          <a:p>
            <a:pPr marL="0" indent="0">
              <a:buNone/>
            </a:pPr>
            <a:endParaRPr lang="es-UY" dirty="0" smtClean="0"/>
          </a:p>
          <a:p>
            <a:pPr marL="0" indent="0">
              <a:buNone/>
            </a:pPr>
            <a:r>
              <a:rPr lang="es-UY" dirty="0" smtClean="0"/>
              <a:t>RESPONDER SOLO LA PREGUNTA 2 EN EL FORO DE LA CLASE</a:t>
            </a:r>
            <a:endParaRPr lang="es-UY" dirty="0"/>
          </a:p>
          <a:p>
            <a:pPr marL="0" indent="0">
              <a:buNone/>
            </a:pPr>
            <a:endParaRPr lang="es-UY" dirty="0" smtClean="0"/>
          </a:p>
          <a:p>
            <a:pPr marL="0" indent="0">
              <a:buNone/>
            </a:pPr>
            <a:endParaRPr lang="es-UY" dirty="0"/>
          </a:p>
        </p:txBody>
      </p:sp>
      <p:pic>
        <p:nvPicPr>
          <p:cNvPr id="2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8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4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UY" dirty="0" smtClean="0"/>
              <a:t>LOS PERSONAJES 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 smtClean="0"/>
              <a:t>Un </a:t>
            </a:r>
            <a:r>
              <a:rPr lang="es-ES" dirty="0"/>
              <a:t>personaje es un ser imaginario creado por el autor. Estos sufren y provocan el desarrollo de las acciones; tienen voz y carácter propio. </a:t>
            </a:r>
            <a:endParaRPr lang="es-UY" dirty="0"/>
          </a:p>
        </p:txBody>
      </p:sp>
      <p:pic>
        <p:nvPicPr>
          <p:cNvPr id="3074" name="Picture 2" descr="C:\Users\natyo\OneDrive\Escritorio\unname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432246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onido grab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9632" y="213285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1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138</TotalTime>
  <Words>529</Words>
  <Application>Microsoft Office PowerPoint</Application>
  <PresentationFormat>Presentación en pantalla (4:3)</PresentationFormat>
  <Paragraphs>91</Paragraphs>
  <Slides>12</Slides>
  <Notes>0</Notes>
  <HiddenSlides>0</HiddenSlides>
  <MMClips>14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Mirador</vt:lpstr>
      <vt:lpstr>“en el bosque” R. Akutagawa</vt:lpstr>
      <vt:lpstr>Género y subgénero</vt:lpstr>
      <vt:lpstr>Tema/trama/argumento</vt:lpstr>
      <vt:lpstr>Presentación de PowerPoint</vt:lpstr>
      <vt:lpstr>Para el caso del cuento “En el bosque”</vt:lpstr>
      <vt:lpstr>Narrador </vt:lpstr>
      <vt:lpstr>Clasificación de narrador </vt:lpstr>
      <vt:lpstr>Presentación de PowerPoint</vt:lpstr>
      <vt:lpstr>LOS PERSONAJES </vt:lpstr>
      <vt:lpstr>Clasificación de personajes </vt:lpstr>
      <vt:lpstr>Profundiza sobre personajes </vt:lpstr>
      <vt:lpstr>Estudiemos a los personajes de nuestro cuento…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“en el bosque”</dc:title>
  <dc:creator>Naty Obelar</dc:creator>
  <cp:lastModifiedBy>Naty Obelar</cp:lastModifiedBy>
  <cp:revision>12</cp:revision>
  <dcterms:modified xsi:type="dcterms:W3CDTF">2020-03-24T22:02:38Z</dcterms:modified>
</cp:coreProperties>
</file>